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2.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 Id="rId7" Type="http://schemas.openxmlformats.org/officeDocument/2006/relationships/hyperlink" Target="https://bcourses.berkeley.edu/courses/1487685/assignments/8065917" TargetMode="External"/><Relationship Id="rId8" Type="http://schemas.openxmlformats.org/officeDocument/2006/relationships/hyperlink" Target="https://web.stanford.edu/~chadj/facts.pdf" TargetMode="External"/><Relationship Id="rId9" Type="http://schemas.openxmlformats.org/officeDocument/2006/relationships/hyperlink" Target="https://delong.typepad.com/files/clark-condition.pdf" TargetMode="External"/><Relationship Id="rId10" Type="http://schemas.openxmlformats.org/officeDocument/2006/relationships/hyperlink" Target="https://delong.typepad.com/files/morris-rules-3.pdf" TargetMode="External"/><Relationship Id="rId11" Type="http://schemas.openxmlformats.org/officeDocument/2006/relationships/hyperlink" Target="https://delong.typepad.com/files/crone-pre-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3"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4"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7"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88"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Catch Our Breath…"/>
          <p:cNvSpPr txBox="1"/>
          <p:nvPr>
            <p:ph type="title"/>
          </p:nvPr>
        </p:nvSpPr>
        <p:spPr>
          <a:xfrm>
            <a:off x="276457" y="-1"/>
            <a:ext cx="8572501" cy="1270001"/>
          </a:xfrm>
          <a:prstGeom prst="rect">
            <a:avLst/>
          </a:prstGeom>
        </p:spPr>
        <p:txBody>
          <a:bodyPr/>
          <a:lstStyle/>
          <a:p>
            <a:pPr/>
            <a:r>
              <a:t>Catch Our Breath…</a:t>
            </a:r>
          </a:p>
        </p:txBody>
      </p:sp>
      <p:sp>
        <p:nvSpPr>
          <p:cNvPr id="9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2"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8"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In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101"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4"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7"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endParaRPr b="0"/>
          </a:p>
          <a:p>
            <a:pPr marL="0" indent="0" defTabSz="246888">
              <a:spcBef>
                <a:spcPts val="0"/>
              </a:spcBef>
              <a:buSzTx/>
              <a:buFontTx/>
              <a:buNone/>
              <a:defRPr b="1" sz="1296">
                <a:latin typeface="+mj-lt"/>
                <a:ea typeface="+mj-ea"/>
                <a:cs typeface="+mj-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endParaRPr b="0"/>
          </a:p>
          <a:p>
            <a:pPr marL="0" indent="0" defTabSz="246888">
              <a:spcBef>
                <a:spcPts val="0"/>
              </a:spcBef>
              <a:buSzTx/>
              <a:buFontTx/>
              <a:buNone/>
              <a:defRPr b="1" sz="1296">
                <a:latin typeface="+mj-lt"/>
                <a:ea typeface="+mj-ea"/>
                <a:cs typeface="+mj-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https://github.com/braddelong/public-files/blob/master/econ-135-lecture-2.pptx</a:t>
            </a:r>
            <a:r>
              <a:rPr b="0"/>
              <a:t>&gt;</a:t>
            </a:r>
            <a:endParaRPr b="0"/>
          </a:p>
          <a:p>
            <a:pPr marL="0" indent="0" defTabSz="246888">
              <a:spcBef>
                <a:spcPts val="0"/>
              </a:spcBef>
              <a:buSzTx/>
              <a:buFontTx/>
              <a:buNone/>
              <a:defRPr b="1" sz="1296">
                <a:latin typeface="+mj-lt"/>
                <a:ea typeface="+mj-ea"/>
                <a:cs typeface="+mj-cs"/>
                <a:sym typeface="Helvetica"/>
              </a:defRPr>
            </a:pPr>
          </a:p>
          <a:p>
            <a:pPr marL="173254" indent="-173254" defTabSz="246888">
              <a:spcBef>
                <a:spcPts val="600"/>
              </a:spcBef>
              <a:buFontTx/>
              <a:buAutoNum type="arabicPeriod" startAt="1"/>
              <a:defRPr sz="1296">
                <a:latin typeface="Times New Roman"/>
                <a:ea typeface="Times New Roman"/>
                <a:cs typeface="Times New Roman"/>
                <a:sym typeface="Times New Roman"/>
              </a:defRPr>
            </a:pPr>
            <a:r>
              <a:rPr b="1"/>
              <a:t>Review</a:t>
            </a:r>
            <a:r>
              <a:t>: Long-run shape of global economic growth</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Solow-Malthus model basics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Review</a:t>
            </a:r>
            <a:r>
              <a:rPr b="0"/>
              <a:t>: Solow model essentials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Applying the Solow-Malthus model</a:t>
            </a:r>
            <a:endParaRPr b="0"/>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Assignment:</a:t>
            </a:r>
            <a:r>
              <a:rPr b="0"/>
              <a:t> Malthusian economies paper &lt;</a:t>
            </a:r>
            <a:r>
              <a:rPr b="0" u="sng">
                <a:solidFill>
                  <a:srgbClr val="0000FF"/>
                </a:solidFill>
                <a:uFill>
                  <a:solidFill>
                    <a:srgbClr val="0000FF"/>
                  </a:solidFill>
                </a:uFill>
                <a:hlinkClick r:id="rId7" invalidUrl="" action="" tgtFrame="" tooltip="" history="1" highlightClick="0" endSnd="0"/>
              </a:rPr>
              <a:t>https://bcourses.berkeley.edu/courses/1487685/assignments/8065917</a:t>
            </a:r>
            <a:r>
              <a:rPr b="0"/>
              <a:t>&gt;</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Big Ideas</a:t>
            </a:r>
            <a:r>
              <a:rPr b="0"/>
              <a:t>: Principal takeaways from this class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MOAR</a:t>
            </a:r>
            <a:r>
              <a:rPr b="0"/>
              <a:t> references:</a:t>
            </a:r>
            <a:endParaRPr b="0"/>
          </a:p>
          <a:p>
            <a:pPr lvl="1" marL="335681" indent="-129941" defTabSz="246888">
              <a:spcBef>
                <a:spcPts val="600"/>
              </a:spcBef>
              <a:buFontTx/>
              <a:buChar char="•"/>
              <a:defRPr b="1" sz="1296">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35681" indent="-129941" defTabSz="246888">
              <a:spcBef>
                <a:spcPts val="600"/>
              </a:spcBef>
              <a:buFontTx/>
              <a:buChar char="•"/>
              <a:defRPr sz="1296">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9" invalidUrl="" action="" tgtFrame="" tooltip="" history="1" highlightClick="0" endSnd="0"/>
              </a:rPr>
              <a:t>https://delong.typepad.com/files/clark-condition.pdf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10" invalidUrl="" action="" tgtFrame="" tooltip="" history="1" highlightClick="0" endSnd="0"/>
              </a:rPr>
              <a:t>https://delong.typepad.com/files/morris-rules-3.pdf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11" invalidUrl="" action="" tgtFrame="" tooltip="" history="1" highlightClick="0" endSnd="0"/>
              </a:rPr>
              <a:t>https://delong.typepad.com/files/crone-pre-selections.pdf</a:t>
            </a:r>
            <a:r>
              <a:t>&gt;...</a:t>
            </a:r>
          </a:p>
        </p:txBody>
      </p:sp>
      <p:sp>
        <p:nvSpPr>
          <p:cNvPr id="40" name="Lecture Outlin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10"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3"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Φy</a:t>
            </a:r>
            <a:r>
              <a:rPr b="1" baseline="31999"/>
              <a:t>sub</a:t>
            </a:r>
            <a:r>
              <a:rPr b="1"/>
              <a:t>(1+ hγ/β) = 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6"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7"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8"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9"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22" name="Both population adjustment and the adjustment of the capital stock happen at about the same rate:…"/>
          <p:cNvSpPr txBox="1"/>
          <p:nvPr>
            <p:ph type="body" idx="4294967295"/>
          </p:nvPr>
        </p:nvSpPr>
        <p:spPr>
          <a:xfrm>
            <a:off x="277663" y="1269999"/>
            <a:ext cx="8572501" cy="5149715"/>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angeup Review: Solow Model Essential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Essentials</a:t>
            </a:r>
          </a:p>
        </p:txBody>
      </p:sp>
      <p:sp>
        <p:nvSpPr>
          <p:cNvPr id="125"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8"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9"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32"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3"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41"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4"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5"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3"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4"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8"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atch Our Breath…"/>
          <p:cNvSpPr txBox="1"/>
          <p:nvPr>
            <p:ph type="title"/>
          </p:nvPr>
        </p:nvSpPr>
        <p:spPr>
          <a:xfrm>
            <a:off x="276457" y="-1"/>
            <a:ext cx="8572501" cy="1270001"/>
          </a:xfrm>
          <a:prstGeom prst="rect">
            <a:avLst/>
          </a:prstGeom>
        </p:spPr>
        <p:txBody>
          <a:bodyPr/>
          <a:lstStyle/>
          <a:p>
            <a:pPr/>
            <a:r>
              <a:t>Catch Our Breath…</a:t>
            </a:r>
          </a:p>
        </p:txBody>
      </p:sp>
      <p:sp>
        <p:nvSpPr>
          <p:cNvPr id="15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2"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52627">
              <a:spcBef>
                <a:spcPts val="1100"/>
              </a:spcBef>
              <a:buSzTx/>
              <a:buFontTx/>
              <a:buNone/>
              <a:defRPr sz="2376">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38225" indent="-238225" defTabSz="452627">
              <a:spcBef>
                <a:spcPts val="1100"/>
              </a:spcBef>
              <a:buFontTx/>
              <a:defRPr sz="2376">
                <a:latin typeface="Times New Roman"/>
                <a:ea typeface="Times New Roman"/>
                <a:cs typeface="Times New Roman"/>
                <a:sym typeface="Times New Roman"/>
              </a:defRPr>
            </a:pPr>
            <a:r>
              <a:t>Yet we also had “efflorescences”</a:t>
            </a:r>
          </a:p>
          <a:p>
            <a:pPr marL="238225" indent="-238225" defTabSz="452627">
              <a:spcBef>
                <a:spcPts val="1100"/>
              </a:spcBef>
              <a:buFontTx/>
              <a:defRPr sz="2376">
                <a:latin typeface="Times New Roman"/>
                <a:ea typeface="Times New Roman"/>
                <a:cs typeface="Times New Roman"/>
                <a:sym typeface="Times New Roman"/>
              </a:defRPr>
            </a:pPr>
            <a:r>
              <a:t>Yet efflorescences are then followed by declines—not by leveling-up elsewhere</a:t>
            </a:r>
          </a:p>
          <a:p>
            <a:pPr lvl="1" marL="615415" indent="-238225" defTabSz="452627">
              <a:spcBef>
                <a:spcPts val="1100"/>
              </a:spcBef>
              <a:buFontTx/>
              <a:buChar char="•"/>
              <a:defRPr sz="2376">
                <a:latin typeface="Times New Roman"/>
                <a:ea typeface="Times New Roman"/>
                <a:cs typeface="Times New Roman"/>
                <a:sym typeface="Times New Roman"/>
              </a:defRPr>
            </a:pPr>
            <a:r>
              <a:t>The Iron Age dark age</a:t>
            </a:r>
          </a:p>
          <a:p>
            <a:pPr lvl="1" marL="615415" indent="-238225" defTabSz="452627">
              <a:spcBef>
                <a:spcPts val="1100"/>
              </a:spcBef>
              <a:buFontTx/>
              <a:buChar char="•"/>
              <a:defRPr sz="2376">
                <a:latin typeface="Times New Roman"/>
                <a:ea typeface="Times New Roman"/>
                <a:cs typeface="Times New Roman"/>
                <a:sym typeface="Times New Roman"/>
              </a:defRPr>
            </a:pPr>
            <a:r>
              <a:t>The fall of the Roman Empire (and of the Han dynasty)</a:t>
            </a:r>
          </a:p>
          <a:p>
            <a:pPr lvl="1" marL="615415" indent="-238225" defTabSz="452627">
              <a:spcBef>
                <a:spcPts val="1100"/>
              </a:spcBef>
              <a:buFontTx/>
              <a:buChar char="•"/>
              <a:defRPr sz="2376">
                <a:latin typeface="Times New Roman"/>
                <a:ea typeface="Times New Roman"/>
                <a:cs typeface="Times New Roman"/>
                <a:sym typeface="Times New Roman"/>
              </a:defRPr>
            </a:pPr>
            <a:r>
              <a:t>Babylon:</a:t>
            </a:r>
          </a:p>
          <a:p>
            <a:pPr lvl="1" marL="615415" indent="-238225" defTabSz="452627">
              <a:spcBef>
                <a:spcPts val="1100"/>
              </a:spcBef>
              <a:buFontTx/>
              <a:buChar char="•"/>
              <a:defRPr sz="2376">
                <a:latin typeface="Times New Roman"/>
                <a:ea typeface="Times New Roman"/>
                <a:cs typeface="Times New Roman"/>
                <a:sym typeface="Times New Roman"/>
              </a:defRPr>
            </a:pPr>
            <a:r>
              <a:t>Baghdad</a:t>
            </a:r>
          </a:p>
          <a:p>
            <a:pPr lvl="1" marL="615415" indent="-238225" defTabSz="452627">
              <a:spcBef>
                <a:spcPts val="1100"/>
              </a:spcBef>
              <a:buFontTx/>
              <a:buChar char="•"/>
              <a:defRPr sz="2376">
                <a:latin typeface="Times New Roman"/>
                <a:ea typeface="Times New Roman"/>
                <a:cs typeface="Times New Roman"/>
                <a:sym typeface="Times New Roman"/>
              </a:defRPr>
            </a:pPr>
            <a:r>
              <a:t>The Maya</a:t>
            </a:r>
          </a:p>
          <a:p>
            <a:pPr lvl="1" marL="615415" indent="-238225" defTabSz="452627">
              <a:spcBef>
                <a:spcPts val="1100"/>
              </a:spcBef>
              <a:buFontTx/>
              <a:buChar char="•"/>
              <a:defRPr sz="2376">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abylon, “The Gate of the Gods”: Owls and Satyrs and Wild Beasts and Dragons"/>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Babylon, “The Gate of the Gods”: Owls and Satyrs and Wild Beasts and Dragons</a:t>
            </a:r>
          </a:p>
        </p:txBody>
      </p:sp>
      <p:sp>
        <p:nvSpPr>
          <p:cNvPr id="158" name="Isaiah 13:…"/>
          <p:cNvSpPr txBox="1"/>
          <p:nvPr>
            <p:ph type="body" sz="half" idx="4294967295"/>
          </p:nvPr>
        </p:nvSpPr>
        <p:spPr>
          <a:xfrm>
            <a:off x="277663" y="1270000"/>
            <a:ext cx="4042087" cy="5397500"/>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Isaiah 13:</a:t>
            </a:r>
          </a:p>
          <a:p>
            <a:pPr marL="168442" indent="-168442" defTabSz="320039">
              <a:spcBef>
                <a:spcPts val="800"/>
              </a:spcBef>
              <a:buFontTx/>
              <a:defRPr sz="1679">
                <a:latin typeface="Times New Roman"/>
                <a:ea typeface="Times New Roman"/>
                <a:cs typeface="Times New Roman"/>
                <a:sym typeface="Times New Roman"/>
              </a:defRPr>
            </a:pPr>
            <a:r>
              <a:t>“The burden of Babylon, which Isaiah the son of Amoz did see….</a:t>
            </a:r>
          </a:p>
          <a:p>
            <a:pPr marL="168442" indent="-168442" defTabSz="320039">
              <a:spcBef>
                <a:spcPts val="800"/>
              </a:spcBef>
              <a:buFontTx/>
              <a:defRPr sz="1679">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2" indent="-168442" defTabSz="320039">
              <a:spcBef>
                <a:spcPts val="800"/>
              </a:spcBef>
              <a:buFontTx/>
              <a:defRPr sz="1679">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59" name="Image" descr="Image"/>
          <p:cNvPicPr>
            <a:picLocks noChangeAspect="1"/>
          </p:cNvPicPr>
          <p:nvPr/>
        </p:nvPicPr>
        <p:blipFill>
          <a:blip r:embed="rId2">
            <a:extLst/>
          </a:blip>
          <a:stretch>
            <a:fillRect/>
          </a:stretch>
        </p:blipFill>
        <p:spPr>
          <a:xfrm>
            <a:off x="4319749" y="1269999"/>
            <a:ext cx="4375752" cy="53975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2"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3"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6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70"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71"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72"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73"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lass malthusia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“class malthusian”</a:t>
            </a:r>
          </a:p>
        </p:txBody>
      </p:sp>
      <p:sp>
        <p:nvSpPr>
          <p:cNvPr id="176" name="Files:…"/>
          <p:cNvSpPr txBox="1"/>
          <p:nvPr>
            <p:ph type="body" sz="quarter" idx="4294967295"/>
          </p:nvPr>
        </p:nvSpPr>
        <p:spPr>
          <a:xfrm>
            <a:off x="277663" y="1270000"/>
            <a:ext cx="4081242" cy="2791201"/>
          </a:xfrm>
          <a:prstGeom prst="rect">
            <a:avLst/>
          </a:prstGeom>
        </p:spPr>
        <p:txBody>
          <a:bodyPr>
            <a:normAutofit fontScale="100000" lnSpcReduction="0"/>
          </a:bodyPr>
          <a:lstStyle/>
          <a:p>
            <a:pPr marL="0" indent="0" defTabSz="352043">
              <a:spcBef>
                <a:spcPts val="900"/>
              </a:spcBef>
              <a:buSzTx/>
              <a:buFontTx/>
              <a:buNone/>
              <a:defRPr b="1" sz="1848">
                <a:latin typeface="Times New Roman"/>
                <a:ea typeface="Times New Roman"/>
                <a:cs typeface="Times New Roman"/>
                <a:sym typeface="Times New Roman"/>
              </a:defRPr>
            </a:pPr>
            <a:r>
              <a:t>Files:</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77" name="Image" descr="Image"/>
          <p:cNvPicPr>
            <a:picLocks noChangeAspect="1"/>
          </p:cNvPicPr>
          <p:nvPr/>
        </p:nvPicPr>
        <p:blipFill>
          <a:blip r:embed="rId4">
            <a:extLst/>
          </a:blip>
          <a:stretch>
            <a:fillRect/>
          </a:stretch>
        </p:blipFill>
        <p:spPr>
          <a:xfrm>
            <a:off x="4358904" y="1269999"/>
            <a:ext cx="4491260" cy="2606301"/>
          </a:xfrm>
          <a:prstGeom prst="rect">
            <a:avLst/>
          </a:prstGeom>
          <a:ln w="12700">
            <a:miter lim="400000"/>
          </a:ln>
        </p:spPr>
      </p:pic>
      <p:sp>
        <p:nvSpPr>
          <p:cNvPr id="178" name="What happens to parameters with……"/>
          <p:cNvSpPr txBox="1"/>
          <p:nvPr/>
        </p:nvSpPr>
        <p:spPr>
          <a:xfrm>
            <a:off x="4358904" y="4061200"/>
            <a:ext cx="4491260" cy="26063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Times New Roman"/>
                <a:ea typeface="Times New Roman"/>
                <a:cs typeface="Times New Roman"/>
                <a:sym typeface="Times New Roman"/>
              </a:defRPr>
            </a:pPr>
            <a:r>
              <a:t>What happens to parameters with…</a:t>
            </a:r>
          </a:p>
          <a:p>
            <a:pPr marL="151597" indent="-151597" defTabSz="288036">
              <a:spcBef>
                <a:spcPts val="700"/>
              </a:spcBef>
              <a:buSzPct val="100000"/>
              <a:buChar char="•"/>
              <a:defRPr sz="1512">
                <a:latin typeface="Times New Roman"/>
                <a:ea typeface="Times New Roman"/>
                <a:cs typeface="Times New Roman"/>
                <a:sym typeface="Times New Roman"/>
              </a:defRPr>
            </a:pPr>
            <a:r>
              <a:t>…a sudden major plague: </a:t>
            </a:r>
            <a:r>
              <a:rPr b="1"/>
              <a:t>L↓ </a:t>
            </a:r>
            <a:r>
              <a:t>(and</a:t>
            </a:r>
            <a:r>
              <a:rPr b="1"/>
              <a:t> κ↓ </a:t>
            </a:r>
            <a:r>
              <a:t>too</a:t>
            </a:r>
            <a:r>
              <a:rPr b="1"/>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 civilization that carries with it norms of property and law and commerce: </a:t>
            </a:r>
            <a:r>
              <a:rPr b="1"/>
              <a:t>s</a:t>
            </a:r>
            <a:r>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7" indent="-151597" defTabSz="288036">
              <a:spcBef>
                <a:spcPts val="700"/>
              </a:spcBef>
              <a:buSzPct val="100000"/>
              <a:buChar char="•"/>
              <a:defRPr sz="1512">
                <a:latin typeface="Times New Roman"/>
                <a:ea typeface="Times New Roman"/>
                <a:cs typeface="Times New Roman"/>
                <a:sym typeface="Times New Roman"/>
              </a:defRPr>
            </a:pPr>
            <a:r>
              <a:t>…a shift in the rate of ideas growth: </a:t>
            </a:r>
            <a:r>
              <a:rPr b="1" i="1"/>
              <a:t>h</a:t>
            </a:r>
            <a:r>
              <a:rPr i="1"/>
              <a:t>↑</a:t>
            </a:r>
          </a:p>
          <a:p>
            <a:pPr marL="151597" indent="-151597" defTabSz="288036">
              <a:spcBef>
                <a:spcPts val="700"/>
              </a:spcBef>
              <a:buSzPct val="100000"/>
              <a:buChar char="•"/>
              <a:defRPr sz="1512">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79" name="Image" descr="Image"/>
          <p:cNvPicPr>
            <a:picLocks noChangeAspect="1"/>
          </p:cNvPicPr>
          <p:nvPr/>
        </p:nvPicPr>
        <p:blipFill>
          <a:blip r:embed="rId5">
            <a:extLst/>
          </a:blip>
          <a:stretch>
            <a:fillRect/>
          </a:stretch>
        </p:blipFill>
        <p:spPr>
          <a:xfrm>
            <a:off x="-204937" y="4183636"/>
            <a:ext cx="4491260" cy="478733"/>
          </a:xfrm>
          <a:prstGeom prst="rect">
            <a:avLst/>
          </a:prstGeom>
          <a:ln w="12700">
            <a:miter lim="400000"/>
          </a:ln>
        </p:spPr>
      </p:pic>
      <p:pic>
        <p:nvPicPr>
          <p:cNvPr id="180" name="Image" descr="Image"/>
          <p:cNvPicPr>
            <a:picLocks noChangeAspect="1"/>
          </p:cNvPicPr>
          <p:nvPr/>
        </p:nvPicPr>
        <p:blipFill>
          <a:blip r:embed="rId6">
            <a:extLst/>
          </a:blip>
          <a:stretch>
            <a:fillRect/>
          </a:stretch>
        </p:blipFill>
        <p:spPr>
          <a:xfrm>
            <a:off x="452354" y="4784803"/>
            <a:ext cx="3833969" cy="18826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83"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4"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87"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88"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ssignment: Malthusian Economies Pap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Assignment: Malthusian Economies Paper</a:t>
            </a:r>
          </a:p>
        </p:txBody>
      </p:sp>
      <p:sp>
        <p:nvSpPr>
          <p:cNvPr id="191" name="200-300 words; due Feb 1; &lt;https://bcourses.berkeley.edu/courses/1487685/assignments/8065184&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84047">
              <a:spcBef>
                <a:spcPts val="1000"/>
              </a:spcBef>
              <a:buSzTx/>
              <a:buFontTx/>
              <a:buNone/>
              <a:defRPr sz="2016">
                <a:latin typeface="Times New Roman"/>
                <a:ea typeface="Times New Roman"/>
                <a:cs typeface="Times New Roman"/>
                <a:sym typeface="Times New Roman"/>
              </a:defRPr>
            </a:pPr>
            <a:r>
              <a:rPr b="1"/>
              <a:t>200-300 words; due Feb 1; &lt;</a:t>
            </a:r>
            <a:r>
              <a:rPr b="1" u="sng">
                <a:solidFill>
                  <a:srgbClr val="0000FF"/>
                </a:solidFill>
                <a:uFill>
                  <a:solidFill>
                    <a:srgbClr val="0000FF"/>
                  </a:solidFill>
                </a:uFill>
                <a:hlinkClick r:id="rId2" invalidUrl="" action="" tgtFrame="" tooltip="" history="1" highlightClick="0" endSnd="0"/>
              </a:rPr>
              <a:t>https://bcourses.berkeley.edu/courses/1487685/assignments/8065184</a:t>
            </a:r>
            <a:r>
              <a:rPr b="1"/>
              <a:t>&gt;</a:t>
            </a:r>
          </a:p>
          <a:p>
            <a:pPr marL="202130" indent="-202130" defTabSz="384047">
              <a:spcBef>
                <a:spcPts val="1000"/>
              </a:spcBef>
              <a:buFontTx/>
              <a:defRPr sz="2016">
                <a:latin typeface="Times New Roman"/>
                <a:ea typeface="Times New Roman"/>
                <a:cs typeface="Times New Roman"/>
                <a:sym typeface="Times New Roman"/>
              </a:defRPr>
            </a:pPr>
            <a:r>
              <a:t>UCLA professor Stephen Bainbridge believes that Partha Dasgupta's Economics: A Very Short Introduction is a bad book. He wrote, in his Amazon review:</a:t>
            </a:r>
          </a:p>
          <a:p>
            <a:pPr lvl="1" marL="522170" indent="-202130" defTabSz="384047">
              <a:spcBef>
                <a:spcPts val="1000"/>
              </a:spcBef>
              <a:buFontTx/>
              <a:buChar char="•"/>
              <a:defRPr sz="2016">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30" indent="-202130" defTabSz="384047">
              <a:spcBef>
                <a:spcPts val="1000"/>
              </a:spcBef>
              <a:buFontTx/>
              <a:defRPr sz="2016">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30" indent="-202130" defTabSz="384047">
              <a:spcBef>
                <a:spcPts val="1000"/>
              </a:spcBef>
              <a:buFontTx/>
              <a:defRPr sz="2016">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ig Idea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Big Ideas</a:t>
            </a:r>
          </a:p>
        </p:txBody>
      </p:sp>
      <p:sp>
        <p:nvSpPr>
          <p:cNvPr id="194" name="Takeaways from this lecture:…"/>
          <p:cNvSpPr txBox="1"/>
          <p:nvPr>
            <p:ph type="body" idx="4294967295"/>
          </p:nvPr>
        </p:nvSpPr>
        <p:spPr>
          <a:xfrm>
            <a:off x="277663" y="1269999"/>
            <a:ext cx="8572501" cy="3263074"/>
          </a:xfrm>
          <a:prstGeom prst="rect">
            <a:avLst/>
          </a:prstGeom>
        </p:spPr>
        <p:txBody>
          <a:bodyPr>
            <a:normAutofit fontScale="100000" lnSpcReduction="0"/>
          </a:bodyPr>
          <a:lstStyle/>
          <a:p>
            <a:pPr marL="0" indent="0" defTabSz="265175">
              <a:spcBef>
                <a:spcPts val="600"/>
              </a:spcBef>
              <a:buSzTx/>
              <a:buFontTx/>
              <a:buNone/>
              <a:defRPr sz="1392">
                <a:latin typeface="Times New Roman"/>
                <a:ea typeface="Times New Roman"/>
                <a:cs typeface="Times New Roman"/>
                <a:sym typeface="Times New Roman"/>
              </a:defRPr>
            </a:pPr>
            <a:r>
              <a:rPr b="1"/>
              <a:t>Takeaways from this lecture:</a:t>
            </a:r>
          </a:p>
          <a:p>
            <a:pPr marL="139566" indent="-139566" defTabSz="265175">
              <a:spcBef>
                <a:spcPts val="600"/>
              </a:spcBef>
              <a:buFontTx/>
              <a:defRPr sz="1392">
                <a:latin typeface="Times New Roman"/>
                <a:ea typeface="Times New Roman"/>
                <a:cs typeface="Times New Roman"/>
                <a:sym typeface="Times New Roman"/>
              </a:defRPr>
            </a:pPr>
            <a:r>
              <a:t>People were ingenious and inventive back before 1500, yet standards of living did not increase</a:t>
            </a:r>
          </a:p>
          <a:p>
            <a:pPr marL="139566" indent="-139566" defTabSz="265175">
              <a:spcBef>
                <a:spcPts val="600"/>
              </a:spcBef>
              <a:buFontTx/>
              <a:defRPr sz="1392">
                <a:latin typeface="Times New Roman"/>
                <a:ea typeface="Times New Roman"/>
                <a:cs typeface="Times New Roman"/>
                <a:sym typeface="Times New Roman"/>
              </a:defRPr>
            </a:pPr>
            <a:r>
              <a:t>Populations, however, did</a:t>
            </a:r>
          </a:p>
          <a:p>
            <a:pPr lvl="1" marL="360546" indent="-139566" defTabSz="265175">
              <a:spcBef>
                <a:spcPts val="600"/>
              </a:spcBef>
              <a:buFontTx/>
              <a:buChar char="•"/>
              <a:defRPr sz="1392">
                <a:latin typeface="Times New Roman"/>
                <a:ea typeface="Times New Roman"/>
                <a:cs typeface="Times New Roman"/>
                <a:sym typeface="Times New Roman"/>
              </a:defRPr>
            </a:pPr>
            <a:r>
              <a:t>Slowly</a:t>
            </a:r>
          </a:p>
          <a:p>
            <a:pPr marL="139566" indent="-139566" defTabSz="265175">
              <a:spcBef>
                <a:spcPts val="600"/>
              </a:spcBef>
              <a:buFontTx/>
              <a:defRPr sz="1392">
                <a:latin typeface="Times New Roman"/>
                <a:ea typeface="Times New Roman"/>
                <a:cs typeface="Times New Roman"/>
                <a:sym typeface="Times New Roman"/>
              </a:defRPr>
            </a:pPr>
            <a:r>
              <a:t>We explain this via:</a:t>
            </a:r>
          </a:p>
          <a:p>
            <a:pPr lvl="1" marL="360546" indent="-139566" defTabSz="265175">
              <a:spcBef>
                <a:spcPts val="600"/>
              </a:spcBef>
              <a:buFontTx/>
              <a:buChar char="•"/>
              <a:defRPr sz="1392">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360546" indent="-139566" defTabSz="265175">
              <a:spcBef>
                <a:spcPts val="600"/>
              </a:spcBef>
              <a:buFontTx/>
              <a:buChar char="•"/>
              <a:defRPr sz="1392">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139566" indent="-139566" defTabSz="265175">
              <a:spcBef>
                <a:spcPts val="600"/>
              </a:spcBef>
              <a:buFontTx/>
              <a:defRPr sz="1392">
                <a:latin typeface="Times New Roman"/>
                <a:ea typeface="Times New Roman"/>
                <a:cs typeface="Times New Roman"/>
                <a:sym typeface="Times New Roman"/>
              </a:defRPr>
            </a:pPr>
            <a:r>
              <a:t>Malthusian equilibrium, with efflorescences and declines:</a:t>
            </a:r>
          </a:p>
        </p:txBody>
      </p:sp>
      <p:pic>
        <p:nvPicPr>
          <p:cNvPr id="195" name="Image" descr="Image"/>
          <p:cNvPicPr>
            <a:picLocks noChangeAspect="1"/>
          </p:cNvPicPr>
          <p:nvPr/>
        </p:nvPicPr>
        <p:blipFill>
          <a:blip r:embed="rId2">
            <a:extLst/>
          </a:blip>
          <a:stretch>
            <a:fillRect/>
          </a:stretch>
        </p:blipFill>
        <p:spPr>
          <a:xfrm>
            <a:off x="1780992" y="4533072"/>
            <a:ext cx="4463450" cy="2105517"/>
          </a:xfrm>
          <a:prstGeom prst="rect">
            <a:avLst/>
          </a:prstGeom>
          <a:ln w="12700">
            <a:miter lim="400000"/>
          </a:ln>
        </p:spPr>
      </p:pic>
      <p:pic>
        <p:nvPicPr>
          <p:cNvPr id="196" name="Image" descr="Image"/>
          <p:cNvPicPr>
            <a:picLocks noChangeAspect="1"/>
          </p:cNvPicPr>
          <p:nvPr/>
        </p:nvPicPr>
        <p:blipFill>
          <a:blip r:embed="rId3">
            <a:extLst/>
          </a:blip>
          <a:stretch>
            <a:fillRect/>
          </a:stretch>
        </p:blipFill>
        <p:spPr>
          <a:xfrm>
            <a:off x="6244441" y="4533072"/>
            <a:ext cx="2605723" cy="210551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Catch Our Breath…"/>
          <p:cNvSpPr txBox="1"/>
          <p:nvPr>
            <p:ph type="title"/>
          </p:nvPr>
        </p:nvSpPr>
        <p:spPr>
          <a:xfrm>
            <a:off x="276457" y="-1"/>
            <a:ext cx="8572501" cy="1270001"/>
          </a:xfrm>
          <a:prstGeom prst="rect">
            <a:avLst/>
          </a:prstGeom>
        </p:spPr>
        <p:txBody>
          <a:bodyPr/>
          <a:lstStyle/>
          <a:p>
            <a:pPr/>
            <a:r>
              <a:t>Catch Our Breath…</a:t>
            </a:r>
          </a:p>
        </p:txBody>
      </p:sp>
      <p:sp>
        <p:nvSpPr>
          <p:cNvPr id="19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dditional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Additional Readings</a:t>
            </a:r>
          </a:p>
        </p:txBody>
      </p:sp>
      <p:sp>
        <p:nvSpPr>
          <p:cNvPr id="204"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a:spcBef>
                <a:spcPts val="1200"/>
              </a:spcBef>
              <a:buFontTx/>
              <a:defRPr sz="2400">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a:spcBef>
                <a:spcPts val="1200"/>
              </a:spcBef>
              <a:buFontTx/>
              <a:defRPr sz="2400">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a:spcBef>
                <a:spcPts val="1200"/>
              </a:spcBef>
              <a:buFontTx/>
              <a:defRPr b="1" sz="2400">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50"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51"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5"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6"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9"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6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7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7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